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75" r:id="rId4"/>
    <p:sldId id="256" r:id="rId5"/>
    <p:sldId id="257" r:id="rId6"/>
    <p:sldId id="259" r:id="rId7"/>
    <p:sldId id="260" r:id="rId8"/>
    <p:sldId id="261" r:id="rId9"/>
    <p:sldId id="262" r:id="rId10"/>
    <p:sldId id="276" r:id="rId11"/>
    <p:sldId id="267" r:id="rId12"/>
    <p:sldId id="270" r:id="rId13"/>
    <p:sldId id="271" r:id="rId14"/>
    <p:sldId id="272" r:id="rId15"/>
    <p:sldId id="273" r:id="rId16"/>
    <p:sldId id="274" r:id="rId17"/>
    <p:sldId id="277" r:id="rId18"/>
    <p:sldId id="278" r:id="rId19"/>
    <p:sldId id="27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0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927FA2-0DCD-4F30-9A8A-A2952486A6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4F2184-F542-422E-AAF1-5B63B4A3E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MY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A1900BE-6AF2-4251-9BF7-6ED3A542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1EB360-313C-426D-9D80-DA5DA4CC3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19F17F-32AE-4448-9FA0-D00B6FB35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97218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F91CEB-5475-435E-95DD-B41D16DE6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E30C16D-CDCF-451C-886A-C4776A66D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17B9BB-94A7-4E08-A6AC-3FFF056E3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6E087E1-EE14-4566-B6AA-4B28BA009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989CE9-925E-485D-9CF4-4634D74E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5823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C74D885-E41A-41AC-873C-C0250B62D4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9BE99DA-B3BA-4AD3-AE01-6CE7EF495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354EDF-5BC7-4A8A-BA3A-313A15C54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9E05DC-8B2D-422E-8F9E-6CAA9E18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01DB4-6BD6-44CF-B498-8F7C3EBD7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1383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01B815-A84A-484E-8503-963E672D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2AA21E-C4C5-4A79-9B8D-94A87353F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2C3753-ECB0-4C80-A5C6-244CD7CCC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5148D1-FD94-4700-8547-757E0F52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646B13B-19EB-4A51-9161-BD22A4616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58356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08A6D-69C2-4249-A48F-87DEC3431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EFAAE5-B784-44A9-922B-0220BAFA1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5BE49F-FE1D-4144-A350-C36AF297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F985C4-E785-4987-90C4-0DBCDB7A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A19838-A696-4727-A24E-25A822A1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0051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E3606C-F146-4BE6-9E3F-6E0F68D8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53CFBB-6FD4-418B-B4A5-8602D42F5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0DB9BE-FAD5-42A2-9DA6-D9C8D265A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759F71-6D70-4048-8494-846DEBBFC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24A244-02CA-423F-9FEA-87F213B87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258BF-E353-4959-BA12-173CDE7D1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04303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B5A126-19E6-4B28-BFA2-E0552D811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B1743DA-3EC5-4F18-A460-250556A74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3A72B8E-813B-4D79-8003-D170EDF6D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EB3D9D1-EF37-4E76-BFC1-F2E258C494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6D743B9-FE55-490E-8DDD-DFAB0222A1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0C2B87A-6863-4A2A-B59D-7B95B7960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B04914-6799-4884-BFFB-276EFE81B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3F699A0-35A3-46F4-A975-FE365DAA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4125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D838A-D8CC-4183-9E95-645BE99F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22CCFCF-33EC-45B0-89B9-5366570EF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E7C6193-5B2F-4E5F-B1D1-1610205F7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2EC9C9-8919-4F6D-B4CC-65BAB2977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3567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CB41B5B-FFC7-45C2-BF1A-0C4F989B4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92471BE-53EE-42CE-A632-BC77E4DAD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064A0-C9A5-46FB-B8D9-4A94304DE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0806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DBEEE0-C1CF-47C9-9A94-E1E07859F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021B56-9D69-4759-8F19-BDCDA61DC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355690-B6EF-4F61-8313-8D803C1C7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A04AD7-E468-4C92-ACF9-3BD9157F9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B5E012-B990-4687-9CBA-E4501DDC2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AF3C67-1626-413F-A7AD-392DFF72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4864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017A8C-6656-4F69-B34A-B62D0925F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78E76C9-18B5-45E5-B7B5-55F53DEF7B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A50E551-CD8C-48C5-8C78-8C2063AFA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95067B-C5F6-4283-A25C-73407F3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79BF1A-443B-4681-8323-6534DC8B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96166FE-C1A1-4ECE-9007-CA9145577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55105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6B66F3C-C0EA-470A-9DD1-2D94DDA9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MY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F24556-EFB2-440E-BF46-EB830F983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MY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3E5EDB-891C-4737-8B55-BBB1A7038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F1B83-30CF-48E0-A158-ECBEE172BFAB}" type="datetimeFigureOut">
              <a:rPr lang="en-MY" smtClean="0"/>
              <a:t>16/4/2018</a:t>
            </a:fld>
            <a:endParaRPr lang="en-MY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B57429-9CC0-40F6-AF4E-5FA24914D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9F817A-23B7-474D-9D8E-CB8739D4B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F03D0-5206-4EAA-AB09-E7AF1BFB562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55119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140.116.245.148/WebCourse/students/e24035097/hw1/index.html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140.116.245.148/WebCourse/students/e24035097/hw1/index.html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桌 的圖片&#10;&#10;描述是以高可信度產生">
            <a:extLst>
              <a:ext uri="{FF2B5EF4-FFF2-40B4-BE49-F238E27FC236}">
                <a16:creationId xmlns:a16="http://schemas.microsoft.com/office/drawing/2014/main" id="{A20742FD-1144-4179-8466-C5B3A8C62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87818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FE5B24F-C2AD-4937-89ED-50207972168E}"/>
              </a:ext>
            </a:extLst>
          </p:cNvPr>
          <p:cNvSpPr txBox="1"/>
          <p:nvPr/>
        </p:nvSpPr>
        <p:spPr>
          <a:xfrm>
            <a:off x="3988904" y="5949049"/>
            <a:ext cx="4479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dirty="0">
                <a:latin typeface="Arabic Typesetting" panose="020B0604020202020204" pitchFamily="66" charset="-78"/>
                <a:cs typeface="Arabic Typesetting" panose="020B0604020202020204" pitchFamily="66" charset="-78"/>
                <a:hlinkClick r:id="rId4"/>
              </a:rPr>
              <a:t>http://140.116.245.148/WebCourse/students/e24035097/hw1/index.html</a:t>
            </a:r>
            <a:endParaRPr lang="en-MY" sz="1600" dirty="0">
              <a:latin typeface="Arabic Typesetting" panose="020B0604020202020204" pitchFamily="66" charset="-78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9782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AC636C3-C282-416D-9D71-99E4F2108043}"/>
              </a:ext>
            </a:extLst>
          </p:cNvPr>
          <p:cNvSpPr/>
          <p:nvPr/>
        </p:nvSpPr>
        <p:spPr>
          <a:xfrm>
            <a:off x="-92765" y="2014330"/>
            <a:ext cx="12510052" cy="2663687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algn="ctr"/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W E B   P A G E   I N T R O D U C T I O N</a:t>
            </a:r>
          </a:p>
        </p:txBody>
      </p:sp>
    </p:spTree>
    <p:extLst>
      <p:ext uri="{BB962C8B-B14F-4D97-AF65-F5344CB8AC3E}">
        <p14:creationId xmlns:p14="http://schemas.microsoft.com/office/powerpoint/2010/main" val="167826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87CE33E-A404-4D25-BEBE-7A99E6432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75" b="19174"/>
          <a:stretch/>
        </p:blipFill>
        <p:spPr>
          <a:xfrm>
            <a:off x="152185" y="1976002"/>
            <a:ext cx="11887630" cy="4628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等腰三角形 4">
            <a:extLst>
              <a:ext uri="{FF2B5EF4-FFF2-40B4-BE49-F238E27FC236}">
                <a16:creationId xmlns:a16="http://schemas.microsoft.com/office/drawing/2014/main" id="{31FD8FAE-27E7-4782-B62C-C3B55F3D6BF2}"/>
              </a:ext>
            </a:extLst>
          </p:cNvPr>
          <p:cNvSpPr/>
          <p:nvPr/>
        </p:nvSpPr>
        <p:spPr>
          <a:xfrm flipV="1">
            <a:off x="4260376" y="0"/>
            <a:ext cx="3671248" cy="1897039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63E6D58-655A-4B36-A5CA-8707D9C94541}"/>
              </a:ext>
            </a:extLst>
          </p:cNvPr>
          <p:cNvSpPr txBox="1"/>
          <p:nvPr/>
        </p:nvSpPr>
        <p:spPr>
          <a:xfrm>
            <a:off x="5929127" y="146757"/>
            <a:ext cx="3593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I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N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D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E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X</a:t>
            </a:r>
          </a:p>
        </p:txBody>
      </p:sp>
      <p:sp>
        <p:nvSpPr>
          <p:cNvPr id="2" name="圖說文字: 雙折線加上強調線 1">
            <a:extLst>
              <a:ext uri="{FF2B5EF4-FFF2-40B4-BE49-F238E27FC236}">
                <a16:creationId xmlns:a16="http://schemas.microsoft.com/office/drawing/2014/main" id="{24A055EF-E917-4359-8AAF-A1C3E00C1B29}"/>
              </a:ext>
            </a:extLst>
          </p:cNvPr>
          <p:cNvSpPr/>
          <p:nvPr/>
        </p:nvSpPr>
        <p:spPr>
          <a:xfrm>
            <a:off x="7824752" y="183104"/>
            <a:ext cx="4075702" cy="1885970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69365"/>
              <a:gd name="adj6" fmla="val -27415"/>
              <a:gd name="adj7" fmla="val 100566"/>
              <a:gd name="adj8" fmla="val -36947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NAVIGATION BAR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-fixed on top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-hover[change background-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color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]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-active[add border, CAP font]</a:t>
            </a:r>
          </a:p>
          <a:p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overflow, background-color, position, padding, width, text-align, text-decoration, font-family, font-variant, z-index, border</a:t>
            </a:r>
          </a:p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&lt;a&gt;hyperlink tag</a:t>
            </a:r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圖說文字: 雙折線加上強調線 6">
            <a:extLst>
              <a:ext uri="{FF2B5EF4-FFF2-40B4-BE49-F238E27FC236}">
                <a16:creationId xmlns:a16="http://schemas.microsoft.com/office/drawing/2014/main" id="{FCE9F20D-216F-4E4B-9788-D753853A2725}"/>
              </a:ext>
            </a:extLst>
          </p:cNvPr>
          <p:cNvSpPr/>
          <p:nvPr/>
        </p:nvSpPr>
        <p:spPr>
          <a:xfrm rot="20640764">
            <a:off x="732800" y="918630"/>
            <a:ext cx="3138249" cy="1293351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174397"/>
              <a:gd name="adj6" fmla="val -21664"/>
              <a:gd name="adj7" fmla="val 199991"/>
              <a:gd name="adj8" fmla="val -10175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TEXT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-use 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template of 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Animation.CSS –animation name: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Jello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[transform for 8 s]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text-align, position, top, left, transform, animation-name, duration, keyframes</a:t>
            </a:r>
          </a:p>
        </p:txBody>
      </p:sp>
      <p:sp>
        <p:nvSpPr>
          <p:cNvPr id="8" name="圖說文字: 雙折線加上強調線 7">
            <a:extLst>
              <a:ext uri="{FF2B5EF4-FFF2-40B4-BE49-F238E27FC236}">
                <a16:creationId xmlns:a16="http://schemas.microsoft.com/office/drawing/2014/main" id="{A0977C9A-14A2-49E5-9419-A24404DDA1B9}"/>
              </a:ext>
            </a:extLst>
          </p:cNvPr>
          <p:cNvSpPr/>
          <p:nvPr/>
        </p:nvSpPr>
        <p:spPr>
          <a:xfrm>
            <a:off x="2124106" y="5369962"/>
            <a:ext cx="3971894" cy="1373690"/>
          </a:xfrm>
          <a:prstGeom prst="accentCallout3">
            <a:avLst>
              <a:gd name="adj1" fmla="val 21131"/>
              <a:gd name="adj2" fmla="val -2916"/>
              <a:gd name="adj3" fmla="val 19385"/>
              <a:gd name="adj4" fmla="val -19146"/>
              <a:gd name="adj5" fmla="val -14512"/>
              <a:gd name="adj6" fmla="val -19351"/>
              <a:gd name="adj7" fmla="val -16700"/>
              <a:gd name="adj8" fmla="val -13039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BUTTON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-click on button can  open PDF file in new page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border, display, cursor, hover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button, &lt;a &gt;target,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href</a:t>
            </a:r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圖說文字: 雙折線加上強調線 9">
            <a:extLst>
              <a:ext uri="{FF2B5EF4-FFF2-40B4-BE49-F238E27FC236}">
                <a16:creationId xmlns:a16="http://schemas.microsoft.com/office/drawing/2014/main" id="{9845DF30-25E4-45E8-9D2A-FBE6F987C624}"/>
              </a:ext>
            </a:extLst>
          </p:cNvPr>
          <p:cNvSpPr/>
          <p:nvPr/>
        </p:nvSpPr>
        <p:spPr>
          <a:xfrm rot="20640764">
            <a:off x="7754713" y="3069348"/>
            <a:ext cx="3096229" cy="1074762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37269"/>
              <a:gd name="adj6" fmla="val -33502"/>
              <a:gd name="adj7" fmla="val 21175"/>
              <a:gd name="adj8" fmla="val -30412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BACKGROUND IMAGE</a:t>
            </a:r>
          </a:p>
          <a:p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background-image, position, repeat, size; height</a:t>
            </a:r>
          </a:p>
        </p:txBody>
      </p:sp>
    </p:spTree>
    <p:extLst>
      <p:ext uri="{BB962C8B-B14F-4D97-AF65-F5344CB8AC3E}">
        <p14:creationId xmlns:p14="http://schemas.microsoft.com/office/powerpoint/2010/main" val="45150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室內 的圖片&#10;&#10;描述是以非常高的可信度產生">
            <a:extLst>
              <a:ext uri="{FF2B5EF4-FFF2-40B4-BE49-F238E27FC236}">
                <a16:creationId xmlns:a16="http://schemas.microsoft.com/office/drawing/2014/main" id="{28784821-E982-4AE6-9AB1-BAA10B258F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1593" b="12271"/>
          <a:stretch/>
        </p:blipFill>
        <p:spPr>
          <a:xfrm>
            <a:off x="326468" y="1623391"/>
            <a:ext cx="11539063" cy="494173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EC244930-5D6A-4010-9D02-EB323D6846E5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AE9DC9D-DD85-4F52-9972-A655DB00F3C3}"/>
              </a:ext>
            </a:extLst>
          </p:cNvPr>
          <p:cNvSpPr txBox="1"/>
          <p:nvPr/>
        </p:nvSpPr>
        <p:spPr>
          <a:xfrm>
            <a:off x="5180525" y="0"/>
            <a:ext cx="1830949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SECOND PAGE:</a:t>
            </a:r>
          </a:p>
          <a:p>
            <a:pPr algn="ctr">
              <a:lnSpc>
                <a:spcPct val="150000"/>
              </a:lnSpc>
            </a:pPr>
            <a:r>
              <a:rPr lang="en-MY" b="1" dirty="0" err="1">
                <a:solidFill>
                  <a:schemeClr val="bg1"/>
                </a:solidFill>
                <a:latin typeface="Bradley Hand ITC" panose="03070402050302030203" pitchFamily="66" charset="0"/>
              </a:rPr>
              <a:t>Education&amp;Skill</a:t>
            </a:r>
            <a:endParaRPr lang="en-MY" b="1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sp>
        <p:nvSpPr>
          <p:cNvPr id="6" name="圖說文字: 雙折線加上強調線 5">
            <a:extLst>
              <a:ext uri="{FF2B5EF4-FFF2-40B4-BE49-F238E27FC236}">
                <a16:creationId xmlns:a16="http://schemas.microsoft.com/office/drawing/2014/main" id="{4CD4BD8A-AC12-424D-B909-19D0C2D12163}"/>
              </a:ext>
            </a:extLst>
          </p:cNvPr>
          <p:cNvSpPr/>
          <p:nvPr/>
        </p:nvSpPr>
        <p:spPr>
          <a:xfrm rot="20640764">
            <a:off x="971487" y="1523544"/>
            <a:ext cx="1655925" cy="851279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95879"/>
              <a:gd name="adj6" fmla="val -11145"/>
              <a:gd name="adj7" fmla="val 98323"/>
              <a:gd name="adj8" fmla="val -14823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FLEXBOX</a:t>
            </a:r>
          </a:p>
          <a:p>
            <a:r>
              <a:rPr lang="en-MY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-display: flex</a:t>
            </a:r>
          </a:p>
        </p:txBody>
      </p:sp>
      <p:sp>
        <p:nvSpPr>
          <p:cNvPr id="7" name="圖說文字: 雙折線加上強調線 6">
            <a:extLst>
              <a:ext uri="{FF2B5EF4-FFF2-40B4-BE49-F238E27FC236}">
                <a16:creationId xmlns:a16="http://schemas.microsoft.com/office/drawing/2014/main" id="{67F5C76D-7BE2-4787-A04B-00CD35227462}"/>
              </a:ext>
            </a:extLst>
          </p:cNvPr>
          <p:cNvSpPr/>
          <p:nvPr/>
        </p:nvSpPr>
        <p:spPr>
          <a:xfrm rot="20640764">
            <a:off x="7013203" y="3717665"/>
            <a:ext cx="3458752" cy="1651262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72721"/>
              <a:gd name="adj6" fmla="val -16347"/>
              <a:gd name="adj7" fmla="val 83626"/>
              <a:gd name="adj8" fmla="val -37922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TABLE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-a table with 2 columns (each with 30% and 70% width) &amp; 3 rows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padding, border-collapse, border-spacing, font-weight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table,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colgroup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span,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br</a:t>
            </a:r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523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D8E67A0-4690-4EF7-8534-CB2A767CD2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4240"/>
          <a:stretch/>
        </p:blipFill>
        <p:spPr>
          <a:xfrm>
            <a:off x="0" y="149890"/>
            <a:ext cx="12192000" cy="510657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3D893AD-9764-412A-B897-C4F4C456EE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619" b="12059"/>
          <a:stretch/>
        </p:blipFill>
        <p:spPr>
          <a:xfrm>
            <a:off x="0" y="4182934"/>
            <a:ext cx="12192000" cy="2147056"/>
          </a:xfrm>
          <a:prstGeom prst="rect">
            <a:avLst/>
          </a:prstGeom>
        </p:spPr>
      </p:pic>
      <p:sp>
        <p:nvSpPr>
          <p:cNvPr id="4" name="圖說文字: 雙折線加上強調線 3">
            <a:extLst>
              <a:ext uri="{FF2B5EF4-FFF2-40B4-BE49-F238E27FC236}">
                <a16:creationId xmlns:a16="http://schemas.microsoft.com/office/drawing/2014/main" id="{430CA863-003D-4B00-AF2F-7A15C9856DD8}"/>
              </a:ext>
            </a:extLst>
          </p:cNvPr>
          <p:cNvSpPr/>
          <p:nvPr/>
        </p:nvSpPr>
        <p:spPr>
          <a:xfrm>
            <a:off x="6768060" y="5698938"/>
            <a:ext cx="3096229" cy="847516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95879"/>
              <a:gd name="adj6" fmla="val -11145"/>
              <a:gd name="adj7" fmla="val -8005"/>
              <a:gd name="adj8" fmla="val -32371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STAR RATING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-insert W3school template link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-change the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color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of the star</a:t>
            </a:r>
          </a:p>
          <a:p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圖說文字: 雙折線加上強調線 4">
            <a:extLst>
              <a:ext uri="{FF2B5EF4-FFF2-40B4-BE49-F238E27FC236}">
                <a16:creationId xmlns:a16="http://schemas.microsoft.com/office/drawing/2014/main" id="{7A8B2534-BE56-4577-8C6E-4ACDF5B64EE8}"/>
              </a:ext>
            </a:extLst>
          </p:cNvPr>
          <p:cNvSpPr/>
          <p:nvPr/>
        </p:nvSpPr>
        <p:spPr>
          <a:xfrm>
            <a:off x="7543290" y="2315208"/>
            <a:ext cx="3458752" cy="1651262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72721"/>
              <a:gd name="adj6" fmla="val -16347"/>
              <a:gd name="adj7" fmla="val 111281"/>
              <a:gd name="adj8" fmla="val -105544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TABLE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-a table with 4 columns (each with 25% width) &amp; 4 rows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padding, border-collapse, border-spacing, font-weight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table,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colgroup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span</a:t>
            </a:r>
          </a:p>
        </p:txBody>
      </p:sp>
    </p:spTree>
    <p:extLst>
      <p:ext uri="{BB962C8B-B14F-4D97-AF65-F5344CB8AC3E}">
        <p14:creationId xmlns:p14="http://schemas.microsoft.com/office/powerpoint/2010/main" val="2822852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EF7142A-0421-41AF-817E-FCB2A6A7E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2187"/>
          <a:stretch/>
        </p:blipFill>
        <p:spPr>
          <a:xfrm>
            <a:off x="107311" y="1493037"/>
            <a:ext cx="12019722" cy="51731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E2145F5B-502A-42E4-B009-FCE5BBFF79A3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A015081-E7C8-4CEA-A7EE-7BBF3427E810}"/>
              </a:ext>
            </a:extLst>
          </p:cNvPr>
          <p:cNvSpPr txBox="1"/>
          <p:nvPr/>
        </p:nvSpPr>
        <p:spPr>
          <a:xfrm>
            <a:off x="5286323" y="0"/>
            <a:ext cx="1619353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THIRD PAGE:</a:t>
            </a:r>
          </a:p>
          <a:p>
            <a:pPr algn="ctr">
              <a:lnSpc>
                <a:spcPct val="150000"/>
              </a:lnSpc>
            </a:pPr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Experiences</a:t>
            </a:r>
          </a:p>
        </p:txBody>
      </p:sp>
      <p:sp>
        <p:nvSpPr>
          <p:cNvPr id="5" name="圖說文字: 雙折線加上強調線 4">
            <a:extLst>
              <a:ext uri="{FF2B5EF4-FFF2-40B4-BE49-F238E27FC236}">
                <a16:creationId xmlns:a16="http://schemas.microsoft.com/office/drawing/2014/main" id="{AB319572-F241-47DE-A8ED-3ADE3F164260}"/>
              </a:ext>
            </a:extLst>
          </p:cNvPr>
          <p:cNvSpPr/>
          <p:nvPr/>
        </p:nvSpPr>
        <p:spPr>
          <a:xfrm rot="21018985">
            <a:off x="4469929" y="3338368"/>
            <a:ext cx="5647080" cy="880570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95879"/>
              <a:gd name="adj6" fmla="val -11145"/>
              <a:gd name="adj7" fmla="val 98323"/>
              <a:gd name="adj8" fmla="val -14823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CONTAINER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-put text and hr line within this container</a:t>
            </a:r>
          </a:p>
          <a:p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max-width, padding, font-size, font-family, opacity, border-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color</a:t>
            </a:r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p, hr,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br</a:t>
            </a:r>
            <a:endParaRPr lang="en-MY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圖說文字: 雙折線加上強調線 5">
            <a:extLst>
              <a:ext uri="{FF2B5EF4-FFF2-40B4-BE49-F238E27FC236}">
                <a16:creationId xmlns:a16="http://schemas.microsoft.com/office/drawing/2014/main" id="{35E15097-59BB-49A2-89CD-0BA748C1D152}"/>
              </a:ext>
            </a:extLst>
          </p:cNvPr>
          <p:cNvSpPr/>
          <p:nvPr/>
        </p:nvSpPr>
        <p:spPr>
          <a:xfrm rot="20977424">
            <a:off x="6809019" y="4518624"/>
            <a:ext cx="4954752" cy="876858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95879"/>
              <a:gd name="adj6" fmla="val -11145"/>
              <a:gd name="adj7" fmla="val 98323"/>
              <a:gd name="adj8" fmla="val -14823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FLEX CONTAINER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-display 6 images gallery within this flex container that will wrap 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display, box-shadow, flex-wrap, align-items, box-sizing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-HTML used: &lt;a&gt;target,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href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; &lt;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src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alt</a:t>
            </a:r>
          </a:p>
        </p:txBody>
      </p:sp>
    </p:spTree>
    <p:extLst>
      <p:ext uri="{BB962C8B-B14F-4D97-AF65-F5344CB8AC3E}">
        <p14:creationId xmlns:p14="http://schemas.microsoft.com/office/powerpoint/2010/main" val="522183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4280062-019B-4E4F-A9A0-CDD4D618F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68" b="37019"/>
          <a:stretch/>
        </p:blipFill>
        <p:spPr>
          <a:xfrm>
            <a:off x="0" y="0"/>
            <a:ext cx="12192000" cy="3530991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0E15ED7-27BF-4A6C-9892-D89AAF1FC8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75" b="11366"/>
          <a:stretch/>
        </p:blipFill>
        <p:spPr>
          <a:xfrm>
            <a:off x="0" y="3267222"/>
            <a:ext cx="12192000" cy="3657600"/>
          </a:xfrm>
          <a:prstGeom prst="rect">
            <a:avLst/>
          </a:prstGeom>
        </p:spPr>
      </p:pic>
      <p:sp>
        <p:nvSpPr>
          <p:cNvPr id="5" name="圖說文字: 雙折線加上強調線 4">
            <a:extLst>
              <a:ext uri="{FF2B5EF4-FFF2-40B4-BE49-F238E27FC236}">
                <a16:creationId xmlns:a16="http://schemas.microsoft.com/office/drawing/2014/main" id="{2A5EBF80-BBDE-466E-8F09-B6338D2C7765}"/>
              </a:ext>
            </a:extLst>
          </p:cNvPr>
          <p:cNvSpPr/>
          <p:nvPr/>
        </p:nvSpPr>
        <p:spPr>
          <a:xfrm rot="20640764">
            <a:off x="3417085" y="2254395"/>
            <a:ext cx="4425976" cy="1286933"/>
          </a:xfrm>
          <a:prstGeom prst="accentCallout3">
            <a:avLst>
              <a:gd name="adj1" fmla="val 21131"/>
              <a:gd name="adj2" fmla="val -2916"/>
              <a:gd name="adj3" fmla="val 98115"/>
              <a:gd name="adj4" fmla="val -12083"/>
              <a:gd name="adj5" fmla="val 95879"/>
              <a:gd name="adj6" fmla="val -11145"/>
              <a:gd name="adj7" fmla="val 98323"/>
              <a:gd name="adj8" fmla="val -14823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IMAGE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-display image with a description below it; open the image in new page when click on it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border, position, display, width, padding, etc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endParaRPr lang="en-MY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圖說文字: 雙折線加上強調線 5">
            <a:extLst>
              <a:ext uri="{FF2B5EF4-FFF2-40B4-BE49-F238E27FC236}">
                <a16:creationId xmlns:a16="http://schemas.microsoft.com/office/drawing/2014/main" id="{E15A09CB-0F1E-4AA0-AF83-27569BF7AC83}"/>
              </a:ext>
            </a:extLst>
          </p:cNvPr>
          <p:cNvSpPr/>
          <p:nvPr/>
        </p:nvSpPr>
        <p:spPr>
          <a:xfrm rot="21074197">
            <a:off x="6713624" y="4091640"/>
            <a:ext cx="4624108" cy="1636390"/>
          </a:xfrm>
          <a:prstGeom prst="accentCallout3">
            <a:avLst>
              <a:gd name="adj1" fmla="val 43767"/>
              <a:gd name="adj2" fmla="val 51"/>
              <a:gd name="adj3" fmla="val -14891"/>
              <a:gd name="adj4" fmla="val -7489"/>
              <a:gd name="adj5" fmla="val -29684"/>
              <a:gd name="adj6" fmla="val 15487"/>
              <a:gd name="adj7" fmla="val -40379"/>
              <a:gd name="adj8" fmla="val 56295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OVERLAY TEXT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-Fade in text with list on blue background when point on the image 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hover, opacity, transition,  transform, etc.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list tag</a:t>
            </a:r>
          </a:p>
        </p:txBody>
      </p:sp>
    </p:spTree>
    <p:extLst>
      <p:ext uri="{BB962C8B-B14F-4D97-AF65-F5344CB8AC3E}">
        <p14:creationId xmlns:p14="http://schemas.microsoft.com/office/powerpoint/2010/main" val="2144376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D34014E-A1C2-4263-90D3-57239A4A4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1571"/>
          <a:stretch/>
        </p:blipFill>
        <p:spPr>
          <a:xfrm>
            <a:off x="192664" y="1695647"/>
            <a:ext cx="11899042" cy="51623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等腰三角形 3">
            <a:extLst>
              <a:ext uri="{FF2B5EF4-FFF2-40B4-BE49-F238E27FC236}">
                <a16:creationId xmlns:a16="http://schemas.microsoft.com/office/drawing/2014/main" id="{04F30064-8A24-40AC-8EE9-750E453C053F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A808692-C37C-4E97-89D3-79F1135B8678}"/>
              </a:ext>
            </a:extLst>
          </p:cNvPr>
          <p:cNvSpPr txBox="1"/>
          <p:nvPr/>
        </p:nvSpPr>
        <p:spPr>
          <a:xfrm>
            <a:off x="5395326" y="0"/>
            <a:ext cx="1401346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Forth PAGE:</a:t>
            </a:r>
          </a:p>
          <a:p>
            <a:pPr algn="ctr">
              <a:lnSpc>
                <a:spcPct val="150000"/>
              </a:lnSpc>
            </a:pPr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Contact</a:t>
            </a:r>
          </a:p>
        </p:txBody>
      </p:sp>
      <p:sp>
        <p:nvSpPr>
          <p:cNvPr id="5" name="圖說文字: 雙折線加上強調線 4">
            <a:extLst>
              <a:ext uri="{FF2B5EF4-FFF2-40B4-BE49-F238E27FC236}">
                <a16:creationId xmlns:a16="http://schemas.microsoft.com/office/drawing/2014/main" id="{DB6CE99A-84F3-4B54-9863-7F7A6C1F70F5}"/>
              </a:ext>
            </a:extLst>
          </p:cNvPr>
          <p:cNvSpPr/>
          <p:nvPr/>
        </p:nvSpPr>
        <p:spPr>
          <a:xfrm>
            <a:off x="8415387" y="1264235"/>
            <a:ext cx="3583949" cy="1012273"/>
          </a:xfrm>
          <a:prstGeom prst="accentCallout3">
            <a:avLst>
              <a:gd name="adj1" fmla="val 36841"/>
              <a:gd name="adj2" fmla="val 26295"/>
              <a:gd name="adj3" fmla="val 125607"/>
              <a:gd name="adj4" fmla="val 26373"/>
              <a:gd name="adj5" fmla="val 157409"/>
              <a:gd name="adj6" fmla="val 26940"/>
              <a:gd name="adj7" fmla="val 166315"/>
              <a:gd name="adj8" fmla="val 27048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SPEECH BUBBLE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-A speech bubble shape with blue background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border-radius, after,  content, border, margin</a:t>
            </a:r>
          </a:p>
        </p:txBody>
      </p:sp>
      <p:sp>
        <p:nvSpPr>
          <p:cNvPr id="6" name="圖說文字: 雙折線加上強調線 5">
            <a:extLst>
              <a:ext uri="{FF2B5EF4-FFF2-40B4-BE49-F238E27FC236}">
                <a16:creationId xmlns:a16="http://schemas.microsoft.com/office/drawing/2014/main" id="{13A3B1CF-DE74-4F1F-87E3-EA4B3D3853C0}"/>
              </a:ext>
            </a:extLst>
          </p:cNvPr>
          <p:cNvSpPr/>
          <p:nvPr/>
        </p:nvSpPr>
        <p:spPr>
          <a:xfrm>
            <a:off x="712740" y="897499"/>
            <a:ext cx="2151066" cy="1878634"/>
          </a:xfrm>
          <a:prstGeom prst="accentCallout3">
            <a:avLst>
              <a:gd name="adj1" fmla="val 45821"/>
              <a:gd name="adj2" fmla="val -4148"/>
              <a:gd name="adj3" fmla="val 53257"/>
              <a:gd name="adj4" fmla="val -19111"/>
              <a:gd name="adj5" fmla="val 110602"/>
              <a:gd name="adj6" fmla="val -19189"/>
              <a:gd name="adj7" fmla="val 111244"/>
              <a:gd name="adj8" fmla="val 111190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IMAGE FLIP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-The image will flip to the opposite side when point on it</a:t>
            </a:r>
          </a:p>
          <a:p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hover, float, transform, max-height</a:t>
            </a:r>
          </a:p>
          <a:p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&lt;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img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src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alt</a:t>
            </a:r>
          </a:p>
        </p:txBody>
      </p:sp>
      <p:sp>
        <p:nvSpPr>
          <p:cNvPr id="7" name="圖說文字: 雙折線加上強調線 6">
            <a:extLst>
              <a:ext uri="{FF2B5EF4-FFF2-40B4-BE49-F238E27FC236}">
                <a16:creationId xmlns:a16="http://schemas.microsoft.com/office/drawing/2014/main" id="{8309502A-096E-4148-8607-8FF6DCFDC270}"/>
              </a:ext>
            </a:extLst>
          </p:cNvPr>
          <p:cNvSpPr/>
          <p:nvPr/>
        </p:nvSpPr>
        <p:spPr>
          <a:xfrm>
            <a:off x="2672982" y="4953206"/>
            <a:ext cx="4497561" cy="1126300"/>
          </a:xfrm>
          <a:prstGeom prst="accentCallout3">
            <a:avLst>
              <a:gd name="adj1" fmla="val 34506"/>
              <a:gd name="adj2" fmla="val 103042"/>
              <a:gd name="adj3" fmla="val 34217"/>
              <a:gd name="adj4" fmla="val 121238"/>
              <a:gd name="adj5" fmla="val 34576"/>
              <a:gd name="adj6" fmla="val 121742"/>
              <a:gd name="adj7" fmla="val 18572"/>
              <a:gd name="adj8" fmla="val 129697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CONTENT TEXT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-Icon: insert W3Cschool link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-Click on FACEBOOK will open a link in new page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transform, 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color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font-weight, text-align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MY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 used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&lt;a&gt;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href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&lt;pre&gt;, &lt;</a:t>
            </a:r>
            <a:r>
              <a:rPr lang="en-MY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</a:t>
            </a:r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</a:p>
        </p:txBody>
      </p:sp>
      <p:sp>
        <p:nvSpPr>
          <p:cNvPr id="8" name="圖說文字: 雙折線加上強調線 7">
            <a:extLst>
              <a:ext uri="{FF2B5EF4-FFF2-40B4-BE49-F238E27FC236}">
                <a16:creationId xmlns:a16="http://schemas.microsoft.com/office/drawing/2014/main" id="{8D616A5E-6478-43D1-9192-527B7C1D7ACF}"/>
              </a:ext>
            </a:extLst>
          </p:cNvPr>
          <p:cNvSpPr/>
          <p:nvPr/>
        </p:nvSpPr>
        <p:spPr>
          <a:xfrm>
            <a:off x="5136870" y="2232768"/>
            <a:ext cx="2481932" cy="722020"/>
          </a:xfrm>
          <a:prstGeom prst="accentCallout3">
            <a:avLst>
              <a:gd name="adj1" fmla="val 96384"/>
              <a:gd name="adj2" fmla="val 38731"/>
              <a:gd name="adj3" fmla="val 85267"/>
              <a:gd name="adj4" fmla="val 38108"/>
              <a:gd name="adj5" fmla="val 201822"/>
              <a:gd name="adj6" fmla="val 38914"/>
              <a:gd name="adj7" fmla="val 207747"/>
              <a:gd name="adj8" fmla="val 40262"/>
            </a:avLst>
          </a:prstGeom>
          <a:solidFill>
            <a:schemeClr val="accent4"/>
          </a:solidFill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MY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SLIT SCREEN INTO HALF</a:t>
            </a:r>
          </a:p>
          <a:p>
            <a:r>
              <a:rPr lang="en-MY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-Width (Left 50%, Right 50%)</a:t>
            </a:r>
          </a:p>
        </p:txBody>
      </p:sp>
    </p:spTree>
    <p:extLst>
      <p:ext uri="{BB962C8B-B14F-4D97-AF65-F5344CB8AC3E}">
        <p14:creationId xmlns:p14="http://schemas.microsoft.com/office/powerpoint/2010/main" val="969233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AC636C3-C282-416D-9D71-99E4F2108043}"/>
              </a:ext>
            </a:extLst>
          </p:cNvPr>
          <p:cNvSpPr/>
          <p:nvPr/>
        </p:nvSpPr>
        <p:spPr>
          <a:xfrm>
            <a:off x="-92765" y="2014330"/>
            <a:ext cx="12510052" cy="2663687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algn="ctr"/>
            <a:r>
              <a:rPr lang="zh-CN" altLang="en-US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常用語法舉例</a:t>
            </a:r>
            <a:endParaRPr lang="en-MY" sz="40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058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A774E10-5378-4F1B-9C54-31E5343A04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369271"/>
              </p:ext>
            </p:extLst>
          </p:nvPr>
        </p:nvGraphicFramePr>
        <p:xfrm>
          <a:off x="1565965" y="2046171"/>
          <a:ext cx="9060070" cy="34703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1140">
                  <a:extLst>
                    <a:ext uri="{9D8B030D-6E8A-4147-A177-3AD203B41FA5}">
                      <a16:colId xmlns:a16="http://schemas.microsoft.com/office/drawing/2014/main" val="2582907205"/>
                    </a:ext>
                  </a:extLst>
                </a:gridCol>
                <a:gridCol w="2806652">
                  <a:extLst>
                    <a:ext uri="{9D8B030D-6E8A-4147-A177-3AD203B41FA5}">
                      <a16:colId xmlns:a16="http://schemas.microsoft.com/office/drawing/2014/main" val="1685297317"/>
                    </a:ext>
                  </a:extLst>
                </a:gridCol>
                <a:gridCol w="5032278">
                  <a:extLst>
                    <a:ext uri="{9D8B030D-6E8A-4147-A177-3AD203B41FA5}">
                      <a16:colId xmlns:a16="http://schemas.microsoft.com/office/drawing/2014/main" val="6933009"/>
                    </a:ext>
                  </a:extLst>
                </a:gridCol>
              </a:tblGrid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MY" sz="1800" b="0" dirty="0">
                          <a:solidFill>
                            <a:schemeClr val="bg1"/>
                          </a:solidFill>
                          <a:effectLst/>
                          <a:latin typeface="Baskerville Old Face" panose="02020602080505020303" pitchFamily="18" charset="0"/>
                        </a:rPr>
                        <a:t>CSS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dirty="0">
                          <a:solidFill>
                            <a:schemeClr val="bg1"/>
                          </a:solidFill>
                          <a:effectLst/>
                          <a:latin typeface="Baskerville Old Face" panose="02020602080505020303" pitchFamily="18" charset="0"/>
                        </a:rPr>
                        <a:t>搭配的 </a:t>
                      </a:r>
                      <a:r>
                        <a:rPr lang="en-MY" sz="1800" b="0" dirty="0">
                          <a:solidFill>
                            <a:schemeClr val="bg1"/>
                          </a:solidFill>
                          <a:effectLst/>
                          <a:latin typeface="Baskerville Old Face" panose="02020602080505020303" pitchFamily="18" charset="0"/>
                        </a:rPr>
                        <a:t>HTML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MY" sz="1800" b="0" dirty="0">
                          <a:solidFill>
                            <a:schemeClr val="bg1"/>
                          </a:solidFill>
                          <a:effectLst/>
                          <a:latin typeface="Baskerville Old Face" panose="02020602080505020303" pitchFamily="18" charset="0"/>
                        </a:rPr>
                        <a:t>FUNCTION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885569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MY" sz="1800" b="0" dirty="0">
                          <a:effectLst/>
                          <a:latin typeface="Baskerville Old Face" panose="02020602080505020303" pitchFamily="18" charset="0"/>
                        </a:rPr>
                        <a:t>Hover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MY" sz="1800" b="0" dirty="0" err="1">
                          <a:effectLst/>
                          <a:latin typeface="Baskerville Old Face" panose="02020602080505020303" pitchFamily="18" charset="0"/>
                        </a:rPr>
                        <a:t>Img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dirty="0">
                          <a:effectLst/>
                          <a:latin typeface="Baskerville Old Face" panose="02020602080505020303" pitchFamily="18" charset="0"/>
                        </a:rPr>
                        <a:t>鼠標移到圖畫上會呈現某指令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7337896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Keyframe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Div</a:t>
                      </a:r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-animation name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dirty="0">
                          <a:effectLst/>
                          <a:latin typeface="Baskerville Old Face" panose="02020602080505020303" pitchFamily="18" charset="0"/>
                        </a:rPr>
                        <a:t>可呈現動畫效果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5545820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MY" sz="1800" b="0" dirty="0">
                          <a:effectLst/>
                          <a:latin typeface="Baskerville Old Face" panose="02020602080505020303" pitchFamily="18" charset="0"/>
                        </a:rPr>
                        <a:t>Z-index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Img</a:t>
                      </a:r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, </a:t>
                      </a: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Div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dirty="0">
                          <a:effectLst/>
                          <a:latin typeface="Baskerville Old Face" panose="02020602080505020303" pitchFamily="18" charset="0"/>
                        </a:rPr>
                        <a:t>當兩層物體交疊時，決定上下層的次序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4384799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Float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Img</a:t>
                      </a:r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, </a:t>
                      </a: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Div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dirty="0">
                          <a:effectLst/>
                          <a:latin typeface="Baskerville Old Face" panose="02020602080505020303" pitchFamily="18" charset="0"/>
                        </a:rPr>
                        <a:t>可決定物體的位置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92877162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baseline="0" dirty="0">
                          <a:effectLst/>
                          <a:latin typeface="Baskerville Old Face" panose="02020602080505020303" pitchFamily="18" charset="0"/>
                        </a:rPr>
                        <a:t>Display</a:t>
                      </a:r>
                      <a:endParaRPr lang="en-MY" sz="1800" b="0" baseline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Img</a:t>
                      </a:r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, </a:t>
                      </a: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Div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MY" sz="1800" b="0" baseline="3000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baseline="0" dirty="0">
                          <a:effectLst/>
                          <a:latin typeface="Baskerville Old Face" panose="02020602080505020303" pitchFamily="18" charset="0"/>
                        </a:rPr>
                        <a:t>決定物體的呈現行為</a:t>
                      </a:r>
                      <a:endParaRPr lang="en-MY" sz="1800" b="0" baseline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0643044"/>
                  </a:ext>
                </a:extLst>
              </a:tr>
              <a:tr h="474607">
                <a:tc>
                  <a:txBody>
                    <a:bodyPr/>
                    <a:lstStyle/>
                    <a:p>
                      <a:pPr algn="l"/>
                      <a:r>
                        <a:rPr lang="en-MY" sz="1800" b="0" baseline="0" dirty="0">
                          <a:effectLst/>
                          <a:latin typeface="Baskerville Old Face" panose="02020602080505020303" pitchFamily="18" charset="0"/>
                        </a:rPr>
                        <a:t>Opacity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Img</a:t>
                      </a:r>
                      <a:r>
                        <a:rPr lang="en-US" altLang="zh-CN" sz="1800" b="0" dirty="0">
                          <a:effectLst/>
                          <a:latin typeface="Baskerville Old Face" panose="02020602080505020303" pitchFamily="18" charset="0"/>
                        </a:rPr>
                        <a:t>, </a:t>
                      </a:r>
                      <a:r>
                        <a:rPr lang="en-US" altLang="zh-CN" sz="1800" b="0" dirty="0" err="1">
                          <a:effectLst/>
                          <a:latin typeface="Baskerville Old Face" panose="02020602080505020303" pitchFamily="18" charset="0"/>
                        </a:rPr>
                        <a:t>Div</a:t>
                      </a:r>
                      <a:endParaRPr lang="en-MY" sz="1800" b="0" dirty="0">
                        <a:effectLst/>
                        <a:latin typeface="Baskerville Old Face" panose="02020602080505020303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MY" sz="1800" b="0" baseline="3000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baseline="0" dirty="0">
                          <a:effectLst/>
                          <a:latin typeface="Baskerville Old Face" panose="02020602080505020303" pitchFamily="18" charset="0"/>
                        </a:rPr>
                        <a:t>可改變物體的透明度</a:t>
                      </a:r>
                      <a:endParaRPr lang="en-MY" sz="1800" b="0" baseline="0" dirty="0">
                        <a:effectLst/>
                        <a:latin typeface="Baskerville Old Face" panose="020206020805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5440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862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AC636C3-C282-416D-9D71-99E4F2108043}"/>
              </a:ext>
            </a:extLst>
          </p:cNvPr>
          <p:cNvSpPr/>
          <p:nvPr/>
        </p:nvSpPr>
        <p:spPr>
          <a:xfrm>
            <a:off x="-92765" y="2014330"/>
            <a:ext cx="12510052" cy="2663687"/>
          </a:xfrm>
          <a:prstGeom prst="rect">
            <a:avLst/>
          </a:prstGeom>
          <a:solidFill>
            <a:schemeClr val="tx1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algn="ctr"/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D I F </a:t>
            </a:r>
            <a:r>
              <a:rPr lang="en-MY" sz="4000" b="1" dirty="0" err="1">
                <a:solidFill>
                  <a:schemeClr val="bg1"/>
                </a:solidFill>
                <a:latin typeface="Baskerville Old Face" panose="02020602080505020303" pitchFamily="18" charset="0"/>
              </a:rPr>
              <a:t>F</a:t>
            </a:r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 I C U L T Y </a:t>
            </a:r>
          </a:p>
          <a:p>
            <a:pPr marL="72000" algn="ctr"/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&amp;</a:t>
            </a:r>
          </a:p>
          <a:p>
            <a:pPr marL="72000" algn="ctr"/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S O L U T I O N </a:t>
            </a:r>
          </a:p>
        </p:txBody>
      </p:sp>
    </p:spTree>
    <p:extLst>
      <p:ext uri="{BB962C8B-B14F-4D97-AF65-F5344CB8AC3E}">
        <p14:creationId xmlns:p14="http://schemas.microsoft.com/office/powerpoint/2010/main" val="2965778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36238D9-9CBC-4273-B9B0-88D714244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4220067-D92C-41E4-BBAE-AFF37DF090F5}"/>
              </a:ext>
            </a:extLst>
          </p:cNvPr>
          <p:cNvSpPr txBox="1"/>
          <p:nvPr/>
        </p:nvSpPr>
        <p:spPr>
          <a:xfrm>
            <a:off x="4823791" y="3220279"/>
            <a:ext cx="341906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MY" dirty="0">
                <a:latin typeface="Baskerville Old Face" panose="02020602080505020303" pitchFamily="18" charset="0"/>
              </a:rPr>
              <a:t>  3-9	Web</a:t>
            </a:r>
            <a:r>
              <a:rPr lang="zh-CN" altLang="en-US" dirty="0">
                <a:latin typeface="Baskerville Old Face" panose="02020602080505020303" pitchFamily="18" charset="0"/>
              </a:rPr>
              <a:t> </a:t>
            </a:r>
            <a:r>
              <a:rPr lang="en-MY" altLang="zh-CN" dirty="0">
                <a:latin typeface="Baskerville Old Face" panose="02020602080505020303" pitchFamily="18" charset="0"/>
              </a:rPr>
              <a:t>Page Overview</a:t>
            </a:r>
          </a:p>
          <a:p>
            <a:r>
              <a:rPr lang="en-MY" altLang="zh-CN" dirty="0">
                <a:latin typeface="Baskerville Old Face" panose="02020602080505020303" pitchFamily="18" charset="0"/>
              </a:rPr>
              <a:t>10</a:t>
            </a:r>
            <a:r>
              <a:rPr lang="en-US" altLang="zh-CN" dirty="0">
                <a:latin typeface="Baskerville Old Face" panose="02020602080505020303" pitchFamily="18" charset="0"/>
              </a:rPr>
              <a:t>-16	</a:t>
            </a:r>
            <a:r>
              <a:rPr lang="en-MY" altLang="zh-CN" dirty="0">
                <a:latin typeface="Baskerville Old Face" panose="02020602080505020303" pitchFamily="18" charset="0"/>
              </a:rPr>
              <a:t>Web</a:t>
            </a:r>
            <a:r>
              <a:rPr lang="zh-CN" altLang="en-US" dirty="0">
                <a:latin typeface="Baskerville Old Face" panose="02020602080505020303" pitchFamily="18" charset="0"/>
              </a:rPr>
              <a:t> </a:t>
            </a:r>
            <a:r>
              <a:rPr lang="en-MY" altLang="zh-CN" dirty="0">
                <a:latin typeface="Baskerville Old Face" panose="02020602080505020303" pitchFamily="18" charset="0"/>
              </a:rPr>
              <a:t>Page</a:t>
            </a:r>
            <a:r>
              <a:rPr lang="zh-CN" altLang="en-US" dirty="0">
                <a:latin typeface="Baskerville Old Face" panose="02020602080505020303" pitchFamily="18" charset="0"/>
              </a:rPr>
              <a:t> </a:t>
            </a:r>
            <a:r>
              <a:rPr lang="en-MY" altLang="zh-CN" dirty="0">
                <a:latin typeface="Baskerville Old Face" panose="02020602080505020303" pitchFamily="18" charset="0"/>
              </a:rPr>
              <a:t>Introduction</a:t>
            </a:r>
          </a:p>
          <a:p>
            <a:r>
              <a:rPr lang="en-MY" dirty="0">
                <a:latin typeface="Baskerville Old Face" panose="02020602080505020303" pitchFamily="18" charset="0"/>
              </a:rPr>
              <a:t>17</a:t>
            </a:r>
            <a:r>
              <a:rPr lang="en-US" altLang="zh-CN" dirty="0">
                <a:latin typeface="Baskerville Old Face" panose="02020602080505020303" pitchFamily="18" charset="0"/>
              </a:rPr>
              <a:t>-18	</a:t>
            </a:r>
            <a:r>
              <a:rPr lang="zh-CN" altLang="en-US" dirty="0">
                <a:latin typeface="Baskerville Old Face" panose="02020602080505020303" pitchFamily="18" charset="0"/>
              </a:rPr>
              <a:t>常用語法舉例</a:t>
            </a:r>
            <a:endParaRPr lang="en-MY" altLang="zh-CN" dirty="0">
              <a:latin typeface="Baskerville Old Face" panose="02020602080505020303" pitchFamily="18" charset="0"/>
            </a:endParaRPr>
          </a:p>
          <a:p>
            <a:r>
              <a:rPr lang="en-MY" dirty="0">
                <a:latin typeface="Baskerville Old Face" panose="02020602080505020303" pitchFamily="18" charset="0"/>
              </a:rPr>
              <a:t>19</a:t>
            </a:r>
            <a:r>
              <a:rPr lang="en-US" altLang="zh-CN" dirty="0">
                <a:latin typeface="Baskerville Old Face" panose="02020602080505020303" pitchFamily="18" charset="0"/>
              </a:rPr>
              <a:t>-20	Difficulty &amp; Solution</a:t>
            </a:r>
            <a:endParaRPr lang="en-MY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459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DDFB687-6A62-481F-8FAC-CD41E637EA2B}"/>
              </a:ext>
            </a:extLst>
          </p:cNvPr>
          <p:cNvSpPr/>
          <p:nvPr/>
        </p:nvSpPr>
        <p:spPr>
          <a:xfrm>
            <a:off x="2637183" y="901147"/>
            <a:ext cx="7050156" cy="515509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algn="ctr"/>
            <a:endParaRPr lang="en-MY" sz="40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2BC93-7447-4CFB-BA8F-06DD0C5DC7C7}"/>
              </a:ext>
            </a:extLst>
          </p:cNvPr>
          <p:cNvSpPr txBox="1"/>
          <p:nvPr/>
        </p:nvSpPr>
        <p:spPr>
          <a:xfrm>
            <a:off x="2823213" y="1351508"/>
            <a:ext cx="6545574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400" b="1" dirty="0"/>
              <a:t>排版上很難知道各物體的位置</a:t>
            </a:r>
            <a:endParaRPr lang="en-MY" altLang="zh-CN" sz="2400" b="1" dirty="0"/>
          </a:p>
          <a:p>
            <a:endParaRPr lang="en-MY" altLang="zh-CN" sz="1600" b="1" dirty="0"/>
          </a:p>
          <a:p>
            <a:r>
              <a:rPr lang="en-US" dirty="0"/>
              <a:t>      </a:t>
            </a:r>
            <a:r>
              <a:rPr lang="en-US" altLang="zh-CN" dirty="0"/>
              <a:t>- </a:t>
            </a:r>
            <a:r>
              <a:rPr lang="zh-CN" altLang="en-US" dirty="0"/>
              <a:t>使用</a:t>
            </a:r>
            <a:r>
              <a:rPr lang="en-US" altLang="zh-CN" dirty="0"/>
              <a:t>FLEXBOX</a:t>
            </a:r>
            <a:r>
              <a:rPr lang="zh-CN" altLang="en-US" dirty="0"/>
              <a:t>能夠簡化排版困難</a:t>
            </a:r>
            <a:endParaRPr lang="en-MY" altLang="zh-CN" dirty="0"/>
          </a:p>
          <a:p>
            <a:endParaRPr lang="en-MY" dirty="0"/>
          </a:p>
          <a:p>
            <a:endParaRPr lang="en-MY" dirty="0"/>
          </a:p>
          <a:p>
            <a:r>
              <a:rPr lang="en-MY" sz="2400" b="1" dirty="0"/>
              <a:t>2. </a:t>
            </a:r>
            <a:r>
              <a:rPr lang="zh-CN" altLang="en-US" sz="2400" b="1" dirty="0"/>
              <a:t>有些語法寫了，卻沒有呈現在網頁上</a:t>
            </a:r>
            <a:endParaRPr lang="en-MY" altLang="zh-CN" sz="2400" b="1" dirty="0"/>
          </a:p>
          <a:p>
            <a:endParaRPr lang="en-MY" altLang="zh-CN" sz="1600" b="1" dirty="0"/>
          </a:p>
          <a:p>
            <a:r>
              <a:rPr lang="en-MY" dirty="0"/>
              <a:t>  </a:t>
            </a:r>
            <a:r>
              <a:rPr lang="en-US" dirty="0"/>
              <a:t>  </a:t>
            </a:r>
            <a:r>
              <a:rPr lang="en-US" altLang="zh-CN" dirty="0"/>
              <a:t>- </a:t>
            </a:r>
            <a:r>
              <a:rPr lang="zh-CN" altLang="en-US" dirty="0"/>
              <a:t>透過</a:t>
            </a:r>
            <a:r>
              <a:rPr lang="en-US" altLang="zh-CN" dirty="0"/>
              <a:t>CHROME</a:t>
            </a:r>
            <a:r>
              <a:rPr lang="zh-CN" altLang="en-US" dirty="0"/>
              <a:t>的</a:t>
            </a:r>
            <a:r>
              <a:rPr lang="en-US" altLang="zh-CN" dirty="0"/>
              <a:t>INSPECT</a:t>
            </a:r>
            <a:r>
              <a:rPr lang="zh-CN" altLang="en-US" dirty="0"/>
              <a:t>直接檢視窗口，并立即修改</a:t>
            </a:r>
            <a:endParaRPr lang="en-MY" altLang="zh-CN" dirty="0"/>
          </a:p>
          <a:p>
            <a:endParaRPr lang="en-MY" dirty="0"/>
          </a:p>
          <a:p>
            <a:endParaRPr lang="en-MY" dirty="0"/>
          </a:p>
          <a:p>
            <a:r>
              <a:rPr lang="en-MY" sz="2400" b="1" dirty="0"/>
              <a:t>3. </a:t>
            </a:r>
            <a:r>
              <a:rPr lang="zh-CN" altLang="en-US" sz="2400" b="1" dirty="0"/>
              <a:t>動畫很難寫</a:t>
            </a:r>
            <a:endParaRPr lang="en-MY" altLang="zh-CN" sz="2400" b="1" dirty="0"/>
          </a:p>
          <a:p>
            <a:endParaRPr lang="en-MY" altLang="zh-CN" sz="1600" b="1" dirty="0"/>
          </a:p>
          <a:p>
            <a:r>
              <a:rPr lang="en-MY" dirty="0"/>
              <a:t>  </a:t>
            </a:r>
            <a:r>
              <a:rPr lang="en-US" dirty="0"/>
              <a:t>  </a:t>
            </a:r>
            <a:r>
              <a:rPr lang="en-US" altLang="zh-CN" dirty="0"/>
              <a:t>- </a:t>
            </a:r>
            <a:r>
              <a:rPr lang="zh-CN" altLang="en-US" dirty="0"/>
              <a:t>套用</a:t>
            </a:r>
            <a:r>
              <a:rPr lang="en-US" altLang="zh-CN" dirty="0"/>
              <a:t>Animate.css </a:t>
            </a:r>
            <a:r>
              <a:rPr lang="zh-CN" altLang="en-US" dirty="0"/>
              <a:t>上的模板，再進行簡易的修改如顏色或間距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10038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AC636C3-C282-416D-9D71-99E4F2108043}"/>
              </a:ext>
            </a:extLst>
          </p:cNvPr>
          <p:cNvSpPr/>
          <p:nvPr/>
        </p:nvSpPr>
        <p:spPr>
          <a:xfrm>
            <a:off x="-92765" y="2014330"/>
            <a:ext cx="12510052" cy="2663687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00" algn="ctr"/>
            <a:r>
              <a:rPr lang="en-MY" sz="4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W E B   P A G E   O V E R V I E W</a:t>
            </a:r>
          </a:p>
        </p:txBody>
      </p:sp>
    </p:spTree>
    <p:extLst>
      <p:ext uri="{BB962C8B-B14F-4D97-AF65-F5344CB8AC3E}">
        <p14:creationId xmlns:p14="http://schemas.microsoft.com/office/powerpoint/2010/main" val="301387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>
            <a:extLst>
              <a:ext uri="{FF2B5EF4-FFF2-40B4-BE49-F238E27FC236}">
                <a16:creationId xmlns:a16="http://schemas.microsoft.com/office/drawing/2014/main" id="{31FD8FAE-27E7-4782-B62C-C3B55F3D6BF2}"/>
              </a:ext>
            </a:extLst>
          </p:cNvPr>
          <p:cNvSpPr/>
          <p:nvPr/>
        </p:nvSpPr>
        <p:spPr>
          <a:xfrm flipV="1">
            <a:off x="4260376" y="0"/>
            <a:ext cx="3671248" cy="1897039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63E6D58-655A-4B36-A5CA-8707D9C94541}"/>
              </a:ext>
            </a:extLst>
          </p:cNvPr>
          <p:cNvSpPr txBox="1"/>
          <p:nvPr/>
        </p:nvSpPr>
        <p:spPr>
          <a:xfrm>
            <a:off x="5929127" y="146757"/>
            <a:ext cx="3593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I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N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D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E</a:t>
            </a:r>
          </a:p>
          <a:p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X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C4A2338-BDA4-4D6D-ADAE-A3D17A9C6F30}"/>
              </a:ext>
            </a:extLst>
          </p:cNvPr>
          <p:cNvSpPr txBox="1"/>
          <p:nvPr/>
        </p:nvSpPr>
        <p:spPr>
          <a:xfrm>
            <a:off x="992265" y="622852"/>
            <a:ext cx="2876744" cy="73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000" dirty="0">
                <a:latin typeface="Arabic Typesetting" panose="020B0604020202020204" pitchFamily="66" charset="-78"/>
                <a:cs typeface="Arabic Typesetting" panose="020B0604020202020204" pitchFamily="66" charset="-78"/>
                <a:hlinkClick r:id="rId2"/>
              </a:rPr>
              <a:t>http://140.116.245.148/WebCourse/students/e24035097/hw1/index.html</a:t>
            </a:r>
            <a:endParaRPr lang="en-MY" sz="2000" dirty="0">
              <a:latin typeface="Arabic Typesetting" panose="020B0604020202020204" pitchFamily="66" charset="-78"/>
              <a:cs typeface="Arabic Typesetting" panose="020B0604020202020204" pitchFamily="66" charset="-78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2415305-E85F-4BDF-B5FD-E5AD37282B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69" b="19792"/>
          <a:stretch/>
        </p:blipFill>
        <p:spPr>
          <a:xfrm>
            <a:off x="0" y="1925521"/>
            <a:ext cx="12192000" cy="469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052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室內 的圖片&#10;&#10;描述是以非常高的可信度產生">
            <a:extLst>
              <a:ext uri="{FF2B5EF4-FFF2-40B4-BE49-F238E27FC236}">
                <a16:creationId xmlns:a16="http://schemas.microsoft.com/office/drawing/2014/main" id="{28784821-E982-4AE6-9AB1-BAA10B258F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11593" b="12271"/>
          <a:stretch/>
        </p:blipFill>
        <p:spPr>
          <a:xfrm>
            <a:off x="122850" y="1636643"/>
            <a:ext cx="12191980" cy="5221357"/>
          </a:xfrm>
          <a:prstGeom prst="rect">
            <a:avLst/>
          </a:prstGeom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EC244930-5D6A-4010-9D02-EB323D6846E5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AE9DC9D-DD85-4F52-9972-A655DB00F3C3}"/>
              </a:ext>
            </a:extLst>
          </p:cNvPr>
          <p:cNvSpPr txBox="1"/>
          <p:nvPr/>
        </p:nvSpPr>
        <p:spPr>
          <a:xfrm>
            <a:off x="5180525" y="0"/>
            <a:ext cx="1830949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SECOND PAGE:</a:t>
            </a:r>
          </a:p>
          <a:p>
            <a:pPr algn="ctr">
              <a:lnSpc>
                <a:spcPct val="150000"/>
              </a:lnSpc>
            </a:pPr>
            <a:r>
              <a:rPr lang="en-MY" b="1" dirty="0" err="1">
                <a:solidFill>
                  <a:schemeClr val="bg1"/>
                </a:solidFill>
                <a:latin typeface="Bradley Hand ITC" panose="03070402050302030203" pitchFamily="66" charset="0"/>
              </a:rPr>
              <a:t>Education&amp;Skill</a:t>
            </a:r>
            <a:endParaRPr lang="en-MY" b="1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13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D8E67A0-4690-4EF7-8534-CB2A767CD2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4240"/>
          <a:stretch/>
        </p:blipFill>
        <p:spPr>
          <a:xfrm>
            <a:off x="0" y="149890"/>
            <a:ext cx="12192000" cy="510657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3D893AD-9764-412A-B897-C4F4C456EE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619" b="12059"/>
          <a:stretch/>
        </p:blipFill>
        <p:spPr>
          <a:xfrm>
            <a:off x="0" y="4182934"/>
            <a:ext cx="12192000" cy="214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154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EF7142A-0421-41AF-817E-FCB2A6A7E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2187"/>
          <a:stretch/>
        </p:blipFill>
        <p:spPr>
          <a:xfrm>
            <a:off x="0" y="1493037"/>
            <a:ext cx="12192000" cy="5247249"/>
          </a:xfrm>
          <a:prstGeom prst="rect">
            <a:avLst/>
          </a:prstGeom>
        </p:spPr>
      </p:pic>
      <p:sp>
        <p:nvSpPr>
          <p:cNvPr id="3" name="等腰三角形 2">
            <a:extLst>
              <a:ext uri="{FF2B5EF4-FFF2-40B4-BE49-F238E27FC236}">
                <a16:creationId xmlns:a16="http://schemas.microsoft.com/office/drawing/2014/main" id="{E2145F5B-502A-42E4-B009-FCE5BBFF79A3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A015081-E7C8-4CEA-A7EE-7BBF3427E810}"/>
              </a:ext>
            </a:extLst>
          </p:cNvPr>
          <p:cNvSpPr txBox="1"/>
          <p:nvPr/>
        </p:nvSpPr>
        <p:spPr>
          <a:xfrm>
            <a:off x="5286323" y="0"/>
            <a:ext cx="1619353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THIRD PAGE:</a:t>
            </a:r>
          </a:p>
          <a:p>
            <a:pPr algn="ctr">
              <a:lnSpc>
                <a:spcPct val="150000"/>
              </a:lnSpc>
            </a:pPr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Experiences</a:t>
            </a:r>
          </a:p>
        </p:txBody>
      </p:sp>
    </p:spTree>
    <p:extLst>
      <p:ext uri="{BB962C8B-B14F-4D97-AF65-F5344CB8AC3E}">
        <p14:creationId xmlns:p14="http://schemas.microsoft.com/office/powerpoint/2010/main" val="2448916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4280062-019B-4E4F-A9A0-CDD4D618F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68" b="37019"/>
          <a:stretch/>
        </p:blipFill>
        <p:spPr>
          <a:xfrm>
            <a:off x="0" y="0"/>
            <a:ext cx="12192000" cy="3530991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0E15ED7-27BF-4A6C-9892-D89AAF1FC8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75" b="11366"/>
          <a:stretch/>
        </p:blipFill>
        <p:spPr>
          <a:xfrm>
            <a:off x="0" y="3267222"/>
            <a:ext cx="12192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56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D34014E-A1C2-4263-90D3-57239A4A4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63" b="11571"/>
          <a:stretch/>
        </p:blipFill>
        <p:spPr>
          <a:xfrm>
            <a:off x="0" y="1493037"/>
            <a:ext cx="12192000" cy="5289452"/>
          </a:xfrm>
          <a:prstGeom prst="rect">
            <a:avLst/>
          </a:prstGeom>
        </p:spPr>
      </p:pic>
      <p:sp>
        <p:nvSpPr>
          <p:cNvPr id="4" name="等腰三角形 3">
            <a:extLst>
              <a:ext uri="{FF2B5EF4-FFF2-40B4-BE49-F238E27FC236}">
                <a16:creationId xmlns:a16="http://schemas.microsoft.com/office/drawing/2014/main" id="{04F30064-8A24-40AC-8EE9-750E453C053F}"/>
              </a:ext>
            </a:extLst>
          </p:cNvPr>
          <p:cNvSpPr/>
          <p:nvPr/>
        </p:nvSpPr>
        <p:spPr>
          <a:xfrm flipV="1">
            <a:off x="4260376" y="0"/>
            <a:ext cx="3671248" cy="1493037"/>
          </a:xfrm>
          <a:prstGeom prst="triangl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A808692-C37C-4E97-89D3-79F1135B8678}"/>
              </a:ext>
            </a:extLst>
          </p:cNvPr>
          <p:cNvSpPr txBox="1"/>
          <p:nvPr/>
        </p:nvSpPr>
        <p:spPr>
          <a:xfrm>
            <a:off x="5395326" y="0"/>
            <a:ext cx="1401346" cy="888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MY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Forth PAGE:</a:t>
            </a:r>
          </a:p>
          <a:p>
            <a:pPr algn="ctr">
              <a:lnSpc>
                <a:spcPct val="150000"/>
              </a:lnSpc>
            </a:pPr>
            <a:r>
              <a:rPr lang="en-MY" b="1" dirty="0">
                <a:solidFill>
                  <a:schemeClr val="bg1"/>
                </a:solidFill>
                <a:latin typeface="Bradley Hand ITC" panose="03070402050302030203" pitchFamily="66" charset="0"/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192465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773</Words>
  <Application>Microsoft Office PowerPoint</Application>
  <PresentationFormat>寬螢幕</PresentationFormat>
  <Paragraphs>126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9" baseType="lpstr">
      <vt:lpstr>等线</vt:lpstr>
      <vt:lpstr>新細明體</vt:lpstr>
      <vt:lpstr>Arabic Typesetting</vt:lpstr>
      <vt:lpstr>Arial</vt:lpstr>
      <vt:lpstr>Baskerville Old Face</vt:lpstr>
      <vt:lpstr>Bradley Hand ITC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郭雯瀅</dc:creator>
  <cp:lastModifiedBy>郭雯瀅</cp:lastModifiedBy>
  <cp:revision>49</cp:revision>
  <dcterms:created xsi:type="dcterms:W3CDTF">2018-04-15T15:51:30Z</dcterms:created>
  <dcterms:modified xsi:type="dcterms:W3CDTF">2018-04-16T06:55:26Z</dcterms:modified>
</cp:coreProperties>
</file>

<file path=docProps/thumbnail.jpeg>
</file>